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60" r:id="rId3"/>
    <p:sldId id="264" r:id="rId4"/>
    <p:sldId id="276" r:id="rId5"/>
    <p:sldId id="266" r:id="rId6"/>
    <p:sldId id="267" r:id="rId7"/>
    <p:sldId id="277" r:id="rId8"/>
    <p:sldId id="268" r:id="rId9"/>
    <p:sldId id="272" r:id="rId10"/>
    <p:sldId id="269" r:id="rId11"/>
    <p:sldId id="270" r:id="rId12"/>
    <p:sldId id="271" r:id="rId13"/>
    <p:sldId id="262" r:id="rId14"/>
    <p:sldId id="273" r:id="rId15"/>
    <p:sldId id="274" r:id="rId16"/>
    <p:sldId id="275" r:id="rId17"/>
    <p:sldId id="278" r:id="rId18"/>
    <p:sldId id="295" r:id="rId19"/>
    <p:sldId id="279" r:id="rId20"/>
    <p:sldId id="280" r:id="rId21"/>
    <p:sldId id="259" r:id="rId22"/>
    <p:sldId id="281" r:id="rId23"/>
    <p:sldId id="282" r:id="rId24"/>
    <p:sldId id="283" r:id="rId25"/>
    <p:sldId id="284" r:id="rId26"/>
    <p:sldId id="288" r:id="rId27"/>
    <p:sldId id="289" r:id="rId28"/>
    <p:sldId id="285" r:id="rId29"/>
    <p:sldId id="290" r:id="rId30"/>
    <p:sldId id="286" r:id="rId31"/>
    <p:sldId id="287" r:id="rId32"/>
    <p:sldId id="291" r:id="rId33"/>
    <p:sldId id="261" r:id="rId34"/>
    <p:sldId id="292" r:id="rId35"/>
    <p:sldId id="293" r:id="rId36"/>
    <p:sldId id="294" r:id="rId37"/>
    <p:sldId id="296" r:id="rId38"/>
    <p:sldId id="297" r:id="rId39"/>
    <p:sldId id="298" r:id="rId40"/>
    <p:sldId id="300" r:id="rId41"/>
    <p:sldId id="299" r:id="rId42"/>
    <p:sldId id="25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9"/>
    <a:srgbClr val="FFFFFF"/>
    <a:srgbClr val="DEEBF7"/>
    <a:srgbClr val="0000FF"/>
    <a:srgbClr val="F9F37B"/>
    <a:srgbClr val="E8DD0A"/>
    <a:srgbClr val="C9D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Fritzing</a:t>
            </a:r>
            <a:r>
              <a:rPr lang="ko-KR" altLang="en-US" dirty="0" smtClean="0"/>
              <a:t>을 실행하고 </a:t>
            </a:r>
            <a:r>
              <a:rPr lang="ko-KR" altLang="en-US" dirty="0" err="1" smtClean="0"/>
              <a:t>브레드보드의</a:t>
            </a:r>
            <a:r>
              <a:rPr lang="ko-KR" altLang="en-US" dirty="0" smtClean="0"/>
              <a:t> 각 홀을 클릭하면 내부 연결 상황이 노란색으로 강조되어 보인다</a:t>
            </a:r>
            <a:r>
              <a:rPr lang="en-US" altLang="ko-KR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여러 곳을 클릭하며 연결상황을 이해할 수 있도록 설명한다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옴의 법칙과 </a:t>
            </a:r>
            <a:r>
              <a:rPr lang="ko-KR" altLang="en-US" dirty="0" err="1" smtClean="0"/>
              <a:t>브레드보드</a:t>
            </a:r>
            <a:r>
              <a:rPr lang="ko-KR" altLang="en-US" dirty="0" smtClean="0"/>
              <a:t> 활용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3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저항</a:t>
            </a:r>
            <a:r>
              <a:rPr lang="en-US" altLang="ko-KR" dirty="0" smtClean="0"/>
              <a:t>(Resistor)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</p:spPr>
            <p:txBody>
              <a:bodyPr/>
              <a:lstStyle/>
              <a:p>
                <a:r>
                  <a:rPr lang="ko-KR" altLang="en-US" dirty="0" smtClean="0"/>
                  <a:t>전류의 흐름을 방해하는 성질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ko-KR" altLang="en-US" dirty="0" smtClean="0"/>
                  <a:t>회로를 구성할 때 사용되는 부품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  <a:blipFill rotWithShape="0">
                <a:blip r:embed="rId2"/>
                <a:stretch>
                  <a:fillRect l="-1391" t="-10215" b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docs.whiteat.com/wp-content/uploads/2016/03/img_56fc8349e9b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75" y="3094136"/>
            <a:ext cx="4572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8650" y="5498825"/>
            <a:ext cx="8090550" cy="113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저항의 크기는 저항에 그려진 띠들의 색으로 표시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pic>
        <p:nvPicPr>
          <p:cNvPr id="11266" name="Picture 2" descr="220 oh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99" y="-426110"/>
            <a:ext cx="6508147" cy="48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161" r="40130" b="147"/>
          <a:stretch/>
        </p:blipFill>
        <p:spPr bwMode="auto">
          <a:xfrm>
            <a:off x="3327009" y="2159391"/>
            <a:ext cx="921434" cy="40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-182"/>
          <a:stretch/>
        </p:blipFill>
        <p:spPr bwMode="auto">
          <a:xfrm>
            <a:off x="4192171" y="2145323"/>
            <a:ext cx="2683827" cy="40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1" b="49993"/>
          <a:stretch/>
        </p:blipFill>
        <p:spPr bwMode="auto">
          <a:xfrm>
            <a:off x="328375" y="2152800"/>
            <a:ext cx="2857958" cy="20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55492"/>
          <a:stretch/>
        </p:blipFill>
        <p:spPr bwMode="auto">
          <a:xfrm>
            <a:off x="328374" y="4220308"/>
            <a:ext cx="2914229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저항값</a:t>
            </a:r>
            <a:r>
              <a:rPr lang="ko-KR" altLang="en-US" dirty="0" smtClean="0"/>
              <a:t> 읽기 연습</a:t>
            </a:r>
            <a:endParaRPr lang="ko-KR" altLang="en-US" dirty="0"/>
          </a:p>
        </p:txBody>
      </p:sp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/>
          <a:stretch/>
        </p:blipFill>
        <p:spPr bwMode="auto">
          <a:xfrm>
            <a:off x="5407200" y="365126"/>
            <a:ext cx="3657599" cy="40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290" name="Picture 2" descr="330 oh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50" y="12975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27">
            <a:off x="1752033" y="3322304"/>
            <a:ext cx="2558825" cy="16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560 ohm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029216"/>
            <a:ext cx="1737983" cy="17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ê´ë ¨ ì´ë¯¸ì§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463" y="4536592"/>
            <a:ext cx="2090825" cy="21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7306">
            <a:off x="722432" y="211845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+mj-ea"/>
                <a:ea typeface="+mj-ea"/>
              </a:rPr>
              <a:t>33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330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 rot="203001">
            <a:off x="1856755" y="356698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latin typeface="+mj-ea"/>
                <a:ea typeface="+mj-ea"/>
              </a:rPr>
              <a:t>0 x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 rot="2765358">
            <a:off x="554845" y="4505287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+mj-ea"/>
                <a:ea typeface="+mj-ea"/>
              </a:rPr>
              <a:t>5</a:t>
            </a:r>
            <a:r>
              <a:rPr lang="en-US" altLang="ko-KR" sz="2400" b="1" dirty="0" smtClean="0">
                <a:solidFill>
                  <a:srgbClr val="0000FF"/>
                </a:solidFill>
                <a:latin typeface="+mj-ea"/>
                <a:ea typeface="+mj-ea"/>
              </a:rPr>
              <a:t>6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560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 rot="2765358">
            <a:off x="5177338" y="5292442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en-US" altLang="ko-KR" sz="2400" b="1" dirty="0" smtClean="0">
                <a:latin typeface="+mj-ea"/>
                <a:ea typeface="+mj-ea"/>
              </a:rPr>
              <a:t> x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1K</a:t>
            </a:r>
            <a:r>
              <a:rPr lang="en-US" altLang="ko-KR" sz="2400" b="1" dirty="0" smtClean="0">
                <a:latin typeface="+mj-ea"/>
                <a:ea typeface="+mj-ea"/>
              </a:rPr>
              <a:t> = </a:t>
            </a:r>
            <a:r>
              <a:rPr lang="en-US" altLang="ko-KR" sz="2400" b="1" dirty="0" smtClean="0">
                <a:solidFill>
                  <a:srgbClr val="FF0000"/>
                </a:solidFill>
                <a:latin typeface="+mj-ea"/>
                <a:ea typeface="+mj-ea"/>
              </a:rPr>
              <a:t>10K</a:t>
            </a:r>
            <a:r>
              <a:rPr lang="el-GR" altLang="ko-KR" sz="2400" b="1" dirty="0" smtClean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12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 (</a:t>
            </a:r>
            <a:r>
              <a:rPr lang="ko-KR" altLang="en-US" dirty="0" smtClean="0"/>
              <a:t>복습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2234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???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94654" y="2081307"/>
            <a:ext cx="1699200" cy="917103"/>
            <a:chOff x="1800000" y="1318316"/>
            <a:chExt cx="1699200" cy="917103"/>
          </a:xfrm>
        </p:grpSpPr>
        <p:sp>
          <p:nvSpPr>
            <p:cNvPr id="4" name="직사각형 3"/>
            <p:cNvSpPr/>
            <p:nvPr/>
          </p:nvSpPr>
          <p:spPr>
            <a:xfrm>
              <a:off x="1800000" y="1624086"/>
              <a:ext cx="1699200" cy="34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330 ohm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9333" r="-100" b="22864"/>
            <a:stretch/>
          </p:blipFill>
          <p:spPr bwMode="auto">
            <a:xfrm rot="1292267">
              <a:off x="1854260" y="1318316"/>
              <a:ext cx="1610024" cy="91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871851" y="1371510"/>
            <a:ext cx="22347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330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330</m:t>
                          </m:r>
                        </m:den>
                      </m:f>
                      <m:r>
                        <a:rPr lang="en-US" altLang="ko-KR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0.152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=152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사각형 설명선 5"/>
              <p:cNvSpPr/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 = 1000</a:t>
                </a:r>
                <a:r>
                  <a:rPr lang="en-US" altLang="ko-KR" i="1" dirty="0" smtClean="0">
                    <a:solidFill>
                      <a:schemeClr val="tx1"/>
                    </a:solidFill>
                  </a:rPr>
                  <a:t>mA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사각형 설명선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/>
      <p:bldP spid="46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5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33" y="1704509"/>
            <a:ext cx="2618977" cy="2062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endParaRPr lang="ko-KR" alt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m:rPr>
                            <m:sty m:val="p"/>
                          </m:rPr>
                          <a:rPr lang="el-GR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4000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7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850"/>
            <a:ext cx="4842934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1" y="3702205"/>
            <a:ext cx="5595379" cy="31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3462" y="1292561"/>
            <a:ext cx="6545382" cy="461665"/>
          </a:xfrm>
          <a:prstGeom prst="rect">
            <a:avLst/>
          </a:prstGeom>
          <a:solidFill>
            <a:srgbClr val="FFD9D9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저항 없이 전류가 흐르면 위험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5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3163595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517256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5135498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958971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645040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817915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5148868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58165" y="208879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89406" y="3800133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9121" y="2082900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8582" y="3816681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8550" y="5557480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5V 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27387" y="3808407"/>
            <a:ext cx="180905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b="1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∞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&quot;없음&quot; 기호 39"/>
          <p:cNvSpPr/>
          <p:nvPr/>
        </p:nvSpPr>
        <p:spPr>
          <a:xfrm>
            <a:off x="2281929" y="1889075"/>
            <a:ext cx="4400032" cy="4444591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648" y="116703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부하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없이 </a:t>
            </a:r>
            <a:r>
              <a:rPr lang="en-US" altLang="ko-KR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+, -</a:t>
            </a:r>
            <a:r>
              <a:rPr lang="ko-KR" altLang="en-US" sz="2400" dirty="0" smtClean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연결되는 회로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39" grpId="0"/>
      <p:bldP spid="40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오옴의</a:t>
            </a:r>
            <a:r>
              <a:rPr lang="ko-KR" altLang="en-US" dirty="0"/>
              <a:t> 법칙</a:t>
            </a:r>
            <a:r>
              <a:rPr lang="en-US" altLang="ko-KR" dirty="0"/>
              <a:t>(V=IR)</a:t>
            </a:r>
          </a:p>
          <a:p>
            <a:r>
              <a:rPr lang="ko-KR" altLang="en-US" dirty="0"/>
              <a:t>저항읽기</a:t>
            </a:r>
          </a:p>
          <a:p>
            <a:r>
              <a:rPr lang="ko-KR" altLang="en-US" dirty="0" err="1"/>
              <a:t>브레드</a:t>
            </a:r>
            <a:r>
              <a:rPr lang="ko-KR" altLang="en-US" dirty="0"/>
              <a:t> 보드 사용법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, LED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ko-KR" altLang="en-US" dirty="0" smtClean="0"/>
              <a:t>기본함수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pinMode</a:t>
            </a:r>
            <a:r>
              <a:rPr lang="en-US" altLang="ko-KR" dirty="0"/>
              <a:t>(),  </a:t>
            </a:r>
            <a:r>
              <a:rPr lang="en-US" altLang="ko-KR" dirty="0" err="1" smtClean="0"/>
              <a:t>digitalWrite</a:t>
            </a:r>
            <a:r>
              <a:rPr lang="en-US" altLang="ko-KR" dirty="0"/>
              <a:t>(), delay()</a:t>
            </a:r>
          </a:p>
          <a:p>
            <a:r>
              <a:rPr lang="ko-KR" altLang="en-US" dirty="0"/>
              <a:t>회로제작</a:t>
            </a:r>
            <a:r>
              <a:rPr lang="en-US" altLang="ko-KR" dirty="0"/>
              <a:t>(LED </a:t>
            </a:r>
            <a:r>
              <a:rPr lang="ko-KR" altLang="en-US" dirty="0" smtClean="0"/>
              <a:t>점멸 제어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스케치 작성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단락</a:t>
            </a:r>
            <a:r>
              <a:rPr lang="en-US" altLang="ko-KR" dirty="0" smtClean="0"/>
              <a:t>(short, </a:t>
            </a:r>
            <a:r>
              <a:rPr lang="ko-KR" altLang="en-US" dirty="0" smtClean="0"/>
              <a:t>합선</a:t>
            </a:r>
            <a:r>
              <a:rPr lang="en-US" altLang="ko-KR" dirty="0" smtClean="0"/>
              <a:t>) </a:t>
            </a:r>
            <a:r>
              <a:rPr lang="ko-KR" altLang="en-US" dirty="0"/>
              <a:t>예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&lt;= </a:t>
            </a:r>
            <a:r>
              <a:rPr lang="ko-KR" altLang="en-US" b="1" dirty="0" smtClean="0">
                <a:solidFill>
                  <a:srgbClr val="FF0000"/>
                </a:solidFill>
              </a:rPr>
              <a:t>주의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88" y="1323819"/>
            <a:ext cx="1491653" cy="16706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8" y="3168303"/>
            <a:ext cx="1668606" cy="2311555"/>
          </a:xfrm>
          <a:prstGeom prst="rect">
            <a:avLst/>
          </a:prstGeom>
        </p:spPr>
      </p:pic>
      <p:pic>
        <p:nvPicPr>
          <p:cNvPr id="13322" name="Picture 10" descr="í©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29" y="2782145"/>
            <a:ext cx="3568931" cy="27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226" y="1208375"/>
            <a:ext cx="3219450" cy="14192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9344" y="5783961"/>
            <a:ext cx="872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부품에서 열 발생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타는 냄새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연기 등이 나면 즉시 전원 차단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9344" y="6191572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=&gt;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전원 플러그 뽑기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컴퓨터와 연결된 </a:t>
            </a:r>
            <a:r>
              <a:rPr lang="en-US" altLang="ko-KR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USB </a:t>
            </a:r>
            <a:r>
              <a:rPr lang="ko-KR" altLang="en-US" sz="2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케이블 분리 등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절대 금지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50" y="2545819"/>
            <a:ext cx="5425786" cy="2641187"/>
          </a:xfrm>
          <a:prstGeom prst="rect">
            <a:avLst/>
          </a:prstGeom>
        </p:spPr>
      </p:pic>
      <p:sp>
        <p:nvSpPr>
          <p:cNvPr id="4" name="&quot;없음&quot; 기호 3"/>
          <p:cNvSpPr/>
          <p:nvPr/>
        </p:nvSpPr>
        <p:spPr>
          <a:xfrm>
            <a:off x="3448800" y="3336218"/>
            <a:ext cx="1044000" cy="1060523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다이오드</a:t>
            </a:r>
            <a:r>
              <a:rPr lang="en-US" altLang="ko-KR" dirty="0" smtClean="0"/>
              <a:t>(diode)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03219"/>
            <a:ext cx="7886700" cy="1455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전류가 한 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으로만 흐르는 소자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극성이 있음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저항은 극성이 없음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교류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직류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역전압</a:t>
            </a:r>
            <a:r>
              <a:rPr lang="ko-KR" altLang="en-US" dirty="0" smtClean="0"/>
              <a:t> 방지 회로 등에 활용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9460" name="Picture 4" descr="ë¤ì´ì¤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13" y="4451880"/>
            <a:ext cx="4497946" cy="21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945784" y="3581400"/>
            <a:ext cx="288867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945783" y="3855157"/>
            <a:ext cx="2888673" cy="480230"/>
            <a:chOff x="4945783" y="3730467"/>
            <a:chExt cx="2888673" cy="480230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4945783" y="3970582"/>
              <a:ext cx="288867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&quot;없음&quot; 기호 10"/>
            <p:cNvSpPr/>
            <p:nvPr/>
          </p:nvSpPr>
          <p:spPr>
            <a:xfrm>
              <a:off x="6163128" y="3730467"/>
              <a:ext cx="453982" cy="480230"/>
            </a:xfrm>
            <a:prstGeom prst="noSmoking">
              <a:avLst>
                <a:gd name="adj" fmla="val 9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9462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1" y="3640411"/>
            <a:ext cx="3037898" cy="23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(</a:t>
            </a:r>
            <a:r>
              <a:rPr lang="en-US" altLang="ko-KR" b="1" dirty="0" smtClean="0"/>
              <a:t>L</a:t>
            </a:r>
            <a:r>
              <a:rPr lang="en-US" altLang="ko-KR" dirty="0" smtClean="0"/>
              <a:t>ight </a:t>
            </a:r>
            <a:r>
              <a:rPr lang="en-US" altLang="ko-KR" b="1" dirty="0" smtClean="0"/>
              <a:t>E</a:t>
            </a:r>
            <a:r>
              <a:rPr lang="en-US" altLang="ko-KR" dirty="0" smtClean="0"/>
              <a:t>mitting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33575"/>
          </a:xfrm>
        </p:spPr>
        <p:txBody>
          <a:bodyPr/>
          <a:lstStyle/>
          <a:p>
            <a:r>
              <a:rPr lang="ko-KR" altLang="en-US" dirty="0" smtClean="0"/>
              <a:t>순방향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걸리면 빛을 내는 다이오드</a:t>
            </a:r>
            <a:endParaRPr lang="en-US" altLang="ko-KR" dirty="0" smtClean="0"/>
          </a:p>
          <a:p>
            <a:r>
              <a:rPr lang="ko-KR" altLang="en-US" dirty="0" smtClean="0"/>
              <a:t>간단한 정보를 표시하는 용도로 활용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3888">
            <a:off x="505243" y="2989859"/>
            <a:ext cx="3106266" cy="31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ED ì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78" y="3412108"/>
            <a:ext cx="2068079" cy="22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63" y="2492215"/>
            <a:ext cx="1760487" cy="38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12471343" flipV="1">
            <a:off x="2961620" y="4849401"/>
            <a:ext cx="1476096" cy="86063"/>
          </a:xfrm>
          <a:prstGeom prst="rightArrow">
            <a:avLst>
              <a:gd name="adj1" fmla="val 50000"/>
              <a:gd name="adj2" fmla="val 10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65192" y="3839859"/>
            <a:ext cx="61841" cy="669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</a:t>
            </a:r>
            <a:r>
              <a:rPr lang="en-US" altLang="ko-KR" dirty="0" smtClean="0"/>
              <a:t>(bread board)</a:t>
            </a:r>
            <a:endParaRPr lang="ko-KR" altLang="en-US" dirty="0"/>
          </a:p>
        </p:txBody>
      </p:sp>
      <p:pic>
        <p:nvPicPr>
          <p:cNvPr id="21506" name="Picture 2" descr="http://www.eduino.kr/web/upload/NNEditor/20170224/%EA%B7%B8%EB%A6%BC1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1948656"/>
            <a:ext cx="5995843" cy="44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50" y="1082928"/>
            <a:ext cx="7886700" cy="7204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 smtClean="0"/>
              <a:t>납땜 없이 소자를 꼽아 회로를 쉽게 구성할 수 있음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16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브레드</a:t>
            </a:r>
            <a:r>
              <a:rPr lang="ko-KR" altLang="en-US" dirty="0" smtClean="0"/>
              <a:t> 보드 내부 연결 상태</a:t>
            </a:r>
            <a:endParaRPr lang="ko-KR" altLang="en-US" dirty="0"/>
          </a:p>
        </p:txBody>
      </p:sp>
      <p:pic>
        <p:nvPicPr>
          <p:cNvPr id="22530" name="Picture 2" descr="http://www.eduino.kr/web/upload/NNEditor/20170224/830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7585"/>
            <a:ext cx="7208115" cy="46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8704" y="2983635"/>
            <a:ext cx="7886700" cy="1325563"/>
          </a:xfrm>
        </p:spPr>
        <p:txBody>
          <a:bodyPr/>
          <a:lstStyle/>
          <a:p>
            <a:r>
              <a:rPr lang="en-US" altLang="ko-KR" dirty="0" smtClean="0"/>
              <a:t>Breadboard </a:t>
            </a:r>
            <a:r>
              <a:rPr lang="ko-KR" altLang="en-US" dirty="0" smtClean="0"/>
              <a:t>내부 연결 살펴보기</a:t>
            </a:r>
            <a:endParaRPr lang="ko-KR" altLang="en-US" dirty="0"/>
          </a:p>
        </p:txBody>
      </p:sp>
      <p:pic>
        <p:nvPicPr>
          <p:cNvPr id="1026" name="Picture 2" descr="fritz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5" y="1572605"/>
            <a:ext cx="2995757" cy="11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759" y="2618208"/>
            <a:ext cx="78867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회로도 </a:t>
            </a:r>
            <a:r>
              <a:rPr lang="ko-KR" altLang="en-US" dirty="0"/>
              <a:t> </a:t>
            </a:r>
            <a:r>
              <a:rPr lang="ko-KR" altLang="en-US" dirty="0" smtClean="0"/>
              <a:t>            실제 회로 구성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2933395" y="2922544"/>
            <a:ext cx="1360627" cy="716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97050" y="4528109"/>
            <a:ext cx="2882188" cy="17556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7908" y="3986783"/>
            <a:ext cx="463631" cy="541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00210" y="3986782"/>
            <a:ext cx="419740" cy="10021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74092" y="3986782"/>
            <a:ext cx="1033816" cy="141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368967" y="3002887"/>
            <a:ext cx="2011783" cy="2110438"/>
            <a:chOff x="6368967" y="3002887"/>
            <a:chExt cx="2011783" cy="2110438"/>
          </a:xfrm>
        </p:grpSpPr>
        <p:sp>
          <p:nvSpPr>
            <p:cNvPr id="9" name="직사각형 8"/>
            <p:cNvSpPr/>
            <p:nvPr/>
          </p:nvSpPr>
          <p:spPr>
            <a:xfrm>
              <a:off x="6368967" y="3438144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46934" y="3002887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24748" y="3785614"/>
              <a:ext cx="556002" cy="132771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74092" y="4988966"/>
            <a:ext cx="2881706" cy="705921"/>
            <a:chOff x="4874092" y="4988966"/>
            <a:chExt cx="2881706" cy="705921"/>
          </a:xfrm>
        </p:grpSpPr>
        <p:sp>
          <p:nvSpPr>
            <p:cNvPr id="13" name="직사각형 12"/>
            <p:cNvSpPr/>
            <p:nvPr/>
          </p:nvSpPr>
          <p:spPr>
            <a:xfrm>
              <a:off x="6181344" y="4988966"/>
              <a:ext cx="1574454" cy="705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74092" y="5320966"/>
              <a:ext cx="1574454" cy="373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2450135" y="3339387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50134" y="1859889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22607" y="1811387"/>
            <a:ext cx="868393" cy="2102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3200" dirty="0" smtClean="0"/>
              <a:t>(</a:t>
            </a:r>
            <a:r>
              <a:rPr lang="ko-KR" altLang="en-US" sz="3200" dirty="0" err="1" smtClean="0"/>
              <a:t>브레드</a:t>
            </a:r>
            <a:r>
              <a:rPr lang="ko-KR" altLang="en-US" sz="3200" dirty="0" smtClean="0"/>
              <a:t> 보드 미사용</a:t>
            </a:r>
            <a:r>
              <a:rPr lang="en-US" altLang="ko-KR" sz="32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89172" y="3354059"/>
            <a:ext cx="363683" cy="609600"/>
            <a:chOff x="7346372" y="3658859"/>
            <a:chExt cx="363683" cy="609600"/>
          </a:xfrm>
        </p:grpSpPr>
        <p:sp>
          <p:nvSpPr>
            <p:cNvPr id="36" name="직사각형 35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5" idx="5"/>
            </p:cNvCxnSpPr>
            <p:nvPr/>
          </p:nvCxnSpPr>
          <p:spPr>
            <a:xfrm>
              <a:off x="7470541" y="3788941"/>
              <a:ext cx="239514" cy="2773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브레드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보드 사용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3335362"/>
            <a:ext cx="5801605" cy="3180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5549" y="6201613"/>
            <a:ext cx="2209801" cy="210250"/>
            <a:chOff x="6213764" y="1687823"/>
            <a:chExt cx="2209801" cy="21025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Week02/01-LED, Battery,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2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아두이노</a:t>
            </a:r>
            <a:r>
              <a:rPr lang="ko-KR" altLang="en-US" sz="2800" dirty="0" smtClean="0"/>
              <a:t> 전원 </a:t>
            </a:r>
            <a:r>
              <a:rPr lang="ko-KR" altLang="en-US" sz="2800" dirty="0"/>
              <a:t>사용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47" y="1793588"/>
            <a:ext cx="4359852" cy="481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97" y="1960419"/>
            <a:ext cx="4383703" cy="459711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6125439" y="6215468"/>
            <a:ext cx="2209801" cy="210250"/>
            <a:chOff x="6213764" y="1687823"/>
            <a:chExt cx="2209801" cy="21025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Week02/02-LED,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72" y="4061355"/>
            <a:ext cx="1423988" cy="197667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88047" y="3644223"/>
            <a:ext cx="446685" cy="47366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810720" y="4265610"/>
            <a:ext cx="7381085" cy="1997967"/>
            <a:chOff x="810720" y="4265610"/>
            <a:chExt cx="7381085" cy="1997967"/>
          </a:xfrm>
        </p:grpSpPr>
        <p:sp>
          <p:nvSpPr>
            <p:cNvPr id="11" name="TextBox 10"/>
            <p:cNvSpPr txBox="1"/>
            <p:nvPr/>
          </p:nvSpPr>
          <p:spPr>
            <a:xfrm>
              <a:off x="810720" y="5393905"/>
              <a:ext cx="2892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GND: 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배터리의 </a:t>
              </a:r>
              <a:r>
                <a:rPr lang="en-US" altLang="ko-KR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(-)</a:t>
              </a:r>
              <a:r>
                <a:rPr lang="ko-KR" altLang="en-US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극 개념</a:t>
              </a:r>
              <a:endParaRPr lang="ko-KR" altLang="en-US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272845" y="5812487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ㄹ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7752893" y="4265610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/>
            <p:cNvCxnSpPr>
              <a:stCxn id="11" idx="2"/>
              <a:endCxn id="12" idx="6"/>
            </p:cNvCxnSpPr>
            <p:nvPr/>
          </p:nvCxnSpPr>
          <p:spPr>
            <a:xfrm flipH="1">
              <a:off x="1711757" y="5763237"/>
              <a:ext cx="545032" cy="2747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13" idx="2"/>
            </p:cNvCxnSpPr>
            <p:nvPr/>
          </p:nvCxnSpPr>
          <p:spPr>
            <a:xfrm flipV="1">
              <a:off x="3702858" y="4491155"/>
              <a:ext cx="4050035" cy="10874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55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4257" y="2669414"/>
            <a:ext cx="6006236" cy="1325563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</a:t>
            </a:r>
            <a:r>
              <a:rPr lang="ko-KR" altLang="en-US" dirty="0" smtClean="0"/>
              <a:t> 기본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mode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dirty="0" smtClean="0"/>
              <a:t>지정한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pin_no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b="1" dirty="0" smtClean="0"/>
              <a:t>입력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출력</a:t>
            </a:r>
            <a:r>
              <a:rPr lang="ko-KR" altLang="en-US" dirty="0" smtClean="0"/>
              <a:t>으로 동작하도록 설정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OUTPUT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pinMode</a:t>
            </a:r>
            <a:r>
              <a:rPr lang="en-US" altLang="ko-KR" dirty="0" smtClean="0"/>
              <a:t>(6, </a:t>
            </a:r>
            <a:r>
              <a:rPr lang="en-US" altLang="ko-KR" b="1" dirty="0" smtClean="0"/>
              <a:t>INPUT</a:t>
            </a:r>
            <a:r>
              <a:rPr lang="en-US" altLang="ko-KR" dirty="0" smtClean="0"/>
              <a:t>); 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//6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핀을 입력모드로 설정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9;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digitalWrite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pin_no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i="1" dirty="0" smtClean="0">
                <a:latin typeface="+mj-ea"/>
              </a:rPr>
              <a:t>value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b="1" dirty="0" smtClean="0"/>
              <a:t>출력모드</a:t>
            </a:r>
            <a:r>
              <a:rPr lang="ko-KR" altLang="en-US" dirty="0" smtClean="0"/>
              <a:t>로 설정한 디지털 핀에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HIGH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 smtClean="0"/>
              <a:t>digitalWrite</a:t>
            </a:r>
            <a:r>
              <a:rPr lang="en-US" altLang="ko-KR" dirty="0" smtClean="0"/>
              <a:t>(7, </a:t>
            </a:r>
            <a:r>
              <a:rPr lang="en-US" altLang="ko-KR" b="1" dirty="0" smtClean="0"/>
              <a:t>LOW</a:t>
            </a:r>
            <a:r>
              <a:rPr lang="en-US" altLang="ko-KR" dirty="0" smtClean="0"/>
              <a:t>);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핀에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9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 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i="1" dirty="0" err="1" smtClean="0">
                <a:latin typeface="+mj-ea"/>
              </a:rPr>
              <a:t>ms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278"/>
            <a:ext cx="7886700" cy="235866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지정한 시간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만큼 프로그램 실행이 중단됨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시간 지정 단위</a:t>
            </a:r>
            <a:r>
              <a:rPr lang="en-US" altLang="ko-KR" dirty="0" smtClean="0"/>
              <a:t>: 1/1000</a:t>
            </a:r>
            <a:r>
              <a:rPr lang="ko-KR" altLang="en-US" dirty="0" smtClean="0"/>
              <a:t>초 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1000 =&gt; 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500 =&gt; 0.5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  100 =&gt; 0.1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1000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smtClean="0"/>
              <a:t>delay(</a:t>
            </a:r>
            <a:r>
              <a:rPr lang="en-US" altLang="ko-KR" b="1" dirty="0" smtClean="0"/>
              <a:t>100</a:t>
            </a:r>
            <a:r>
              <a:rPr lang="en-US" altLang="ko-KR" dirty="0" smtClean="0"/>
              <a:t>);  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//0.1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377" y="3979469"/>
            <a:ext cx="7731623" cy="2777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  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내장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LED(13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를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OUTPUT);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핀을을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출력으로 지정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On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delay(1000);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LOW);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Off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delay(500); 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//0.5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445" y="1784275"/>
            <a:ext cx="7959394" cy="1332000"/>
          </a:xfrm>
        </p:spPr>
        <p:txBody>
          <a:bodyPr/>
          <a:lstStyle/>
          <a:p>
            <a:pPr algn="ctr"/>
            <a:r>
              <a:rPr lang="ko-KR" altLang="en-US" dirty="0" err="1" smtClean="0"/>
              <a:t>아두이노로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9874" y="3555186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보드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핀을 이용하여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점멸시킨다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010" y="8705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회로도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2953" y="373075"/>
            <a:ext cx="7068439" cy="6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회로 구성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381" y="409652"/>
            <a:ext cx="7367131" cy="6342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64" y="622598"/>
            <a:ext cx="3184482" cy="20574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5686527" y="6244729"/>
            <a:ext cx="2689377" cy="210250"/>
            <a:chOff x="6213764" y="1687823"/>
            <a:chExt cx="2209801" cy="21025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</a:rPr>
                <a:t>Week02/03-LED, </a:t>
              </a:r>
              <a:r>
                <a:rPr lang="en-US" altLang="ko-KR" sz="900" dirty="0" err="1" smtClean="0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Breadboard, Sketch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0" y="935945"/>
            <a:ext cx="6083687" cy="578112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실제 구성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96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제어하기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97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sketch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757809"/>
            <a:ext cx="6057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Http://fritzing.org/home/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1" y="1336214"/>
            <a:ext cx="6945457" cy="52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F9F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86000" y="474246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5659847" y="4712049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332796" y="43620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480649" y="4344892"/>
            <a:ext cx="1179198" cy="742286"/>
            <a:chOff x="1804550" y="1176762"/>
            <a:chExt cx="1106634" cy="681006"/>
          </a:xfrm>
        </p:grpSpPr>
        <p:pic>
          <p:nvPicPr>
            <p:cNvPr id="17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698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1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8" name="직사각형 17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0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 smtClean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7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 smtClean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  <a:endParaRPr lang="ko-KR" altLang="en-US" sz="2400" u="sng" dirty="0">
              <a:solidFill>
                <a:schemeClr val="accent1">
                  <a:lumMod val="75000"/>
                </a:schemeClr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옴의 법칙 </a:t>
            </a:r>
            <a:r>
              <a:rPr lang="en-US" altLang="ko-KR" dirty="0" smtClean="0"/>
              <a:t>(Ohm‘s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959038" y="4954627"/>
            <a:ext cx="7072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전압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(V):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전류를 흐르게 하는 전기적인 압력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볼트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[V]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7" y="1899643"/>
            <a:ext cx="3494813" cy="275222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9038" y="5449669"/>
            <a:ext cx="699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(I):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시간에 통과하는 전하의 양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암페어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[A]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9038" y="5944710"/>
            <a:ext cx="6271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(R):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전류의 흐름을 방해하는 성질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단위 옴 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[</a:t>
            </a:r>
            <a:r>
              <a:rPr lang="el-GR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2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]</a:t>
            </a:r>
            <a:endParaRPr lang="ko-KR" altLang="en-US" sz="2000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3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8312</TotalTime>
  <Words>836</Words>
  <Application>Microsoft Office PowerPoint</Application>
  <PresentationFormat>화면 슬라이드 쇼(4:3)</PresentationFormat>
  <Paragraphs>221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HY견고딕</vt:lpstr>
      <vt:lpstr>HY견명조</vt:lpstr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저항(Resistor)</vt:lpstr>
      <vt:lpstr>저항값 읽기</vt:lpstr>
      <vt:lpstr>저항값 읽기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연결 절대 금지!</vt:lpstr>
      <vt:lpstr>다이오드(diode)</vt:lpstr>
      <vt:lpstr>LED (Light Emitting Diode)</vt:lpstr>
      <vt:lpstr>브레드 보드(bread board)</vt:lpstr>
      <vt:lpstr>브레드 보드 내부 연결 상태</vt:lpstr>
      <vt:lpstr>Breadboard 내부 연결 살펴보기</vt:lpstr>
      <vt:lpstr>회로도              실제 회로 구성</vt:lpstr>
      <vt:lpstr>LED 동작 회로 (브레드 보드 미사용)</vt:lpstr>
      <vt:lpstr>LED 동작 회로 (브레드 보드 미사용)</vt:lpstr>
      <vt:lpstr>LED 동작 회로 (브레드 보드 사용)</vt:lpstr>
      <vt:lpstr>LED 동작 회로 (아두이노 전원 사용)</vt:lpstr>
      <vt:lpstr>PowerPoint 프레젠테이션</vt:lpstr>
      <vt:lpstr>아두이노 기본 함수</vt:lpstr>
      <vt:lpstr>pinMode(pin_no, mode)</vt:lpstr>
      <vt:lpstr>digitalWrite(pin_no, value)</vt:lpstr>
      <vt:lpstr>delay (ms)</vt:lpstr>
      <vt:lpstr>아두이노로 LED 제어하기</vt:lpstr>
      <vt:lpstr>PowerPoint 프레젠테이션</vt:lpstr>
      <vt:lpstr>PowerPoint 프레젠테이션</vt:lpstr>
      <vt:lpstr>PowerPoint 프레젠테이션</vt:lpstr>
      <vt:lpstr>PowerPoint 프레젠테이션</vt:lpstr>
      <vt:lpstr>Http://fritzing.org/home/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Windows 사용자</cp:lastModifiedBy>
  <cp:revision>73</cp:revision>
  <dcterms:created xsi:type="dcterms:W3CDTF">2019-02-21T14:11:08Z</dcterms:created>
  <dcterms:modified xsi:type="dcterms:W3CDTF">2019-03-08T05:08:21Z</dcterms:modified>
</cp:coreProperties>
</file>